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382" r:id="rId3"/>
    <p:sldId id="396" r:id="rId4"/>
    <p:sldId id="384" r:id="rId5"/>
    <p:sldId id="307" r:id="rId6"/>
    <p:sldId id="332" r:id="rId7"/>
    <p:sldId id="395" r:id="rId8"/>
    <p:sldId id="394" r:id="rId9"/>
    <p:sldId id="385" r:id="rId10"/>
    <p:sldId id="386" r:id="rId11"/>
    <p:sldId id="387" r:id="rId12"/>
    <p:sldId id="389" r:id="rId13"/>
    <p:sldId id="393" r:id="rId14"/>
    <p:sldId id="397" r:id="rId15"/>
    <p:sldId id="390" r:id="rId16"/>
    <p:sldId id="391" r:id="rId17"/>
    <p:sldId id="392" r:id="rId18"/>
    <p:sldId id="398" r:id="rId19"/>
    <p:sldId id="401" r:id="rId20"/>
    <p:sldId id="400" r:id="rId21"/>
    <p:sldId id="399" r:id="rId22"/>
    <p:sldId id="313" r:id="rId23"/>
    <p:sldId id="403" r:id="rId24"/>
    <p:sldId id="404" r:id="rId25"/>
    <p:sldId id="405" r:id="rId26"/>
    <p:sldId id="406" r:id="rId27"/>
    <p:sldId id="407" r:id="rId28"/>
    <p:sldId id="408" r:id="rId29"/>
    <p:sldId id="409" r:id="rId30"/>
    <p:sldId id="410" r:id="rId31"/>
    <p:sldId id="411" r:id="rId32"/>
    <p:sldId id="345" r:id="rId33"/>
    <p:sldId id="348" r:id="rId34"/>
    <p:sldId id="347" r:id="rId35"/>
    <p:sldId id="343" r:id="rId36"/>
    <p:sldId id="344" r:id="rId37"/>
    <p:sldId id="350" r:id="rId38"/>
    <p:sldId id="351" r:id="rId39"/>
    <p:sldId id="412" r:id="rId40"/>
    <p:sldId id="413" r:id="rId41"/>
    <p:sldId id="368" r:id="rId42"/>
    <p:sldId id="324" r:id="rId43"/>
    <p:sldId id="371" r:id="rId44"/>
    <p:sldId id="378" r:id="rId45"/>
    <p:sldId id="416" r:id="rId46"/>
    <p:sldId id="379" r:id="rId47"/>
    <p:sldId id="375" r:id="rId48"/>
    <p:sldId id="417" r:id="rId49"/>
    <p:sldId id="415" r:id="rId50"/>
    <p:sldId id="418" r:id="rId51"/>
    <p:sldId id="419" r:id="rId52"/>
    <p:sldId id="420" r:id="rId53"/>
    <p:sldId id="38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3"/>
    <p:restoredTop sz="89252"/>
  </p:normalViewPr>
  <p:slideViewPr>
    <p:cSldViewPr snapToGrid="0" snapToObjects="1">
      <p:cViewPr>
        <p:scale>
          <a:sx n="94" d="100"/>
          <a:sy n="94" d="100"/>
        </p:scale>
        <p:origin x="1544" y="3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811F0-4867-284D-B539-CCCD71F787F2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B455A-68B3-5747-9A7A-C8460E0C4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4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3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 Women, Green Men, Blue Overall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88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57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Calin</a:t>
            </a:r>
            <a:r>
              <a:rPr lang="en-US" baseline="0" dirty="0" smtClean="0"/>
              <a:t>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7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48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B455A-68B3-5747-9A7A-C8460E0C465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5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3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1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5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9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9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7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7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69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69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8CE59-6284-B844-9653-CE0412A54CC0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BB9CD-3D9D-AD40-92B3-DA6425893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89" y="2677330"/>
            <a:ext cx="8229600" cy="248430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Psoriatic arthritis &amp; IL-17A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Hussein Al-Mossawi MRCP DPhil</a:t>
            </a:r>
            <a:b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Clinical Lecturer in Rheumatology, NDORMS</a:t>
            </a:r>
            <a:b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Fellow and Lecturer in Pathology, St Edmund Hall</a:t>
            </a:r>
            <a:b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100" dirty="0" smtClean="0">
                <a:solidFill>
                  <a:schemeClr val="bg1">
                    <a:lumMod val="50000"/>
                  </a:schemeClr>
                </a:solidFill>
              </a:rPr>
              <a:t>University of Oxford</a:t>
            </a:r>
            <a:endParaRPr lang="en-US" sz="3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38634" cy="114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2795"/>
            <a:ext cx="1524000" cy="152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389" y="52795"/>
            <a:ext cx="1409668" cy="16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of onset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41" y="1572622"/>
            <a:ext cx="8980517" cy="4890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88907" y="6488668"/>
            <a:ext cx="394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Egeberg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et al</a:t>
            </a:r>
            <a:r>
              <a:rPr lang="en-US" dirty="0" smtClean="0"/>
              <a:t>. </a:t>
            </a:r>
            <a:r>
              <a:rPr lang="en-US" dirty="0"/>
              <a:t>Ann Rheum Dis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0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4464"/>
          <a:stretch/>
        </p:blipFill>
        <p:spPr>
          <a:xfrm>
            <a:off x="1479536" y="1665611"/>
            <a:ext cx="9232927" cy="47041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88907" y="6488668"/>
            <a:ext cx="3948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Egeberg</a:t>
            </a:r>
            <a:r>
              <a:rPr lang="en-US" dirty="0" smtClean="0"/>
              <a:t>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et al</a:t>
            </a:r>
            <a:r>
              <a:rPr lang="en-US" dirty="0" smtClean="0"/>
              <a:t>. </a:t>
            </a:r>
            <a:r>
              <a:rPr lang="en-US" dirty="0"/>
              <a:t>Ann Rheum Dis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Axial Involvement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5" y="1700330"/>
            <a:ext cx="6413750" cy="3908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60673" y="5934670"/>
            <a:ext cx="47313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373737"/>
                </a:solidFill>
                <a:effectLst/>
                <a:latin typeface="Helvetica Neue" charset="0"/>
              </a:rPr>
              <a:t>Jadon et al. </a:t>
            </a:r>
            <a:r>
              <a:rPr lang="en-US" dirty="0"/>
              <a:t>Ann Rheum Dis </a:t>
            </a:r>
            <a:r>
              <a:rPr lang="en-US" dirty="0" smtClean="0"/>
              <a:t>2016</a:t>
            </a:r>
            <a:r>
              <a:rPr lang="en-US" b="0" dirty="0" smtClean="0">
                <a:solidFill>
                  <a:srgbClr val="373737"/>
                </a:solidFill>
                <a:effectLst/>
                <a:latin typeface="Helvetica Neue" charset="0"/>
              </a:rPr>
              <a:t> </a:t>
            </a:r>
          </a:p>
          <a:p>
            <a:r>
              <a:rPr lang="en-US" b="0" dirty="0" smtClean="0">
                <a:solidFill>
                  <a:srgbClr val="373737"/>
                </a:solidFill>
                <a:effectLst/>
                <a:latin typeface="Helvetica Neue" charset="0"/>
              </a:rPr>
              <a:t>Van der Linden et al.  Arthritis Rheum 1984</a:t>
            </a:r>
          </a:p>
          <a:p>
            <a:r>
              <a:rPr lang="en-US" dirty="0" err="1" smtClean="0">
                <a:solidFill>
                  <a:srgbClr val="373737"/>
                </a:solidFill>
                <a:latin typeface="Helvetica Neue" charset="0"/>
              </a:rPr>
              <a:t>Peluso</a:t>
            </a:r>
            <a:r>
              <a:rPr lang="en-US" dirty="0" smtClean="0">
                <a:solidFill>
                  <a:srgbClr val="373737"/>
                </a:solidFill>
                <a:latin typeface="Helvetica Neue" charset="0"/>
              </a:rPr>
              <a:t> R et al., </a:t>
            </a:r>
            <a:r>
              <a:rPr lang="en-US" dirty="0" err="1" smtClean="0">
                <a:solidFill>
                  <a:srgbClr val="373737"/>
                </a:solidFill>
                <a:latin typeface="Helvetica Neue" charset="0"/>
              </a:rPr>
              <a:t>Clin</a:t>
            </a:r>
            <a:r>
              <a:rPr lang="en-US" dirty="0" smtClean="0">
                <a:solidFill>
                  <a:srgbClr val="373737"/>
                </a:solidFill>
                <a:latin typeface="Helvetica Neue" charset="0"/>
              </a:rPr>
              <a:t> Rheum 2015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217313" y="2086899"/>
            <a:ext cx="4753013" cy="2983866"/>
          </a:xfrm>
        </p:spPr>
        <p:txBody>
          <a:bodyPr/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24% by X-ray criteria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27% if MRI included</a:t>
            </a:r>
          </a:p>
          <a:p>
            <a:pPr defTabSz="914400">
              <a:spcBef>
                <a:spcPts val="0"/>
              </a:spcBef>
            </a:pPr>
            <a:r>
              <a:rPr lang="en-US" dirty="0" smtClean="0"/>
              <a:t>More likely to get extra-articular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8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Nail involvement and </a:t>
            </a:r>
            <a:r>
              <a:rPr lang="en-US" dirty="0" err="1" smtClean="0"/>
              <a:t>enthesitis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17638"/>
            <a:ext cx="5080347" cy="348386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5129902"/>
            <a:ext cx="4753013" cy="1534369"/>
          </a:xfrm>
        </p:spPr>
        <p:txBody>
          <a:bodyPr>
            <a:normAutofit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US" dirty="0" smtClean="0"/>
              <a:t>Up to 80% of those with </a:t>
            </a:r>
            <a:r>
              <a:rPr lang="en-US" dirty="0" err="1" smtClean="0"/>
              <a:t>PsA</a:t>
            </a:r>
            <a:r>
              <a:rPr lang="en-US" dirty="0"/>
              <a:t> </a:t>
            </a:r>
            <a:r>
              <a:rPr lang="en-US" dirty="0" smtClean="0"/>
              <a:t>(vs 40% in skin psoriasis)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80682" y="6211669"/>
            <a:ext cx="41113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1- </a:t>
            </a:r>
            <a:r>
              <a:rPr lang="en-US" dirty="0" err="1" smtClean="0">
                <a:solidFill>
                  <a:srgbClr val="000000"/>
                </a:solidFill>
                <a:latin typeface="Times New Roman" charset="0"/>
              </a:rPr>
              <a:t>Brazelli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 et al., </a:t>
            </a:r>
            <a:r>
              <a:rPr lang="en-US" dirty="0" err="1" smtClean="0">
                <a:solidFill>
                  <a:srgbClr val="000000"/>
                </a:solidFill>
                <a:latin typeface="Times New Roman" charset="0"/>
              </a:rPr>
              <a:t>Dermatol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charset="0"/>
              </a:rPr>
              <a:t>Venereol</a:t>
            </a:r>
            <a:r>
              <a:rPr lang="en-US" dirty="0">
                <a:solidFill>
                  <a:srgbClr val="000000"/>
                </a:solidFill>
                <a:latin typeface="Times New Roman" charset="0"/>
              </a:rPr>
              <a:t>. 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2012</a:t>
            </a:r>
          </a:p>
          <a:p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2- </a:t>
            </a:r>
            <a:r>
              <a:rPr lang="en-US" dirty="0" err="1" smtClean="0">
                <a:solidFill>
                  <a:srgbClr val="000000"/>
                </a:solidFill>
                <a:latin typeface="Times New Roman" charset="0"/>
              </a:rPr>
              <a:t>Polachek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 et al., </a:t>
            </a:r>
            <a:r>
              <a:rPr lang="en-US" dirty="0" err="1" smtClean="0">
                <a:solidFill>
                  <a:srgbClr val="000000"/>
                </a:solidFill>
                <a:latin typeface="Times New Roman" charset="0"/>
              </a:rPr>
              <a:t>Arth</a:t>
            </a:r>
            <a:r>
              <a:rPr lang="en-US" dirty="0" smtClean="0">
                <a:solidFill>
                  <a:srgbClr val="000000"/>
                </a:solidFill>
                <a:latin typeface="Times New Roman" charset="0"/>
              </a:rPr>
              <a:t> Care &amp; Res 2017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3" t="19207"/>
          <a:stretch/>
        </p:blipFill>
        <p:spPr bwMode="auto">
          <a:xfrm>
            <a:off x="6096000" y="1355646"/>
            <a:ext cx="5678117" cy="384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954243" y="5129901"/>
            <a:ext cx="4753013" cy="1534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0"/>
              </a:spcBef>
            </a:pPr>
            <a:r>
              <a:rPr lang="en-US" dirty="0" smtClean="0"/>
              <a:t>35% of all </a:t>
            </a:r>
            <a:r>
              <a:rPr lang="en-US" dirty="0" err="1" smtClean="0"/>
              <a:t>PsA</a:t>
            </a:r>
            <a:r>
              <a:rPr lang="en-US" dirty="0" smtClean="0"/>
              <a:t>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8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Scoring </a:t>
            </a:r>
            <a:r>
              <a:rPr lang="en-US" dirty="0" err="1" smtClean="0"/>
              <a:t>Enthesitis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0"/>
          <a:stretch/>
        </p:blipFill>
        <p:spPr>
          <a:xfrm>
            <a:off x="1243374" y="1417638"/>
            <a:ext cx="9705252" cy="52042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53476" y="6534834"/>
            <a:ext cx="3738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D2D2D"/>
                </a:solidFill>
                <a:latin typeface="ArialMT" charset="0"/>
              </a:rPr>
              <a:t>Healy PJ et al., </a:t>
            </a:r>
            <a:r>
              <a:rPr lang="es-ES" i="1" dirty="0"/>
              <a:t>Ann </a:t>
            </a:r>
            <a:r>
              <a:rPr lang="es-ES" i="1" dirty="0" err="1"/>
              <a:t>Rheum</a:t>
            </a:r>
            <a:r>
              <a:rPr lang="es-ES" i="1" dirty="0"/>
              <a:t> </a:t>
            </a:r>
            <a:r>
              <a:rPr lang="es-ES" i="1" dirty="0" err="1"/>
              <a:t>Dis</a:t>
            </a:r>
            <a:r>
              <a:rPr lang="es-ES" i="1" dirty="0"/>
              <a:t> </a:t>
            </a:r>
            <a:r>
              <a:rPr lang="es-ES" dirty="0" smtClean="0"/>
              <a:t>2008</a:t>
            </a:r>
            <a:endParaRPr lang="en-US" dirty="0"/>
          </a:p>
          <a:p>
            <a:r>
              <a:rPr lang="en-US" dirty="0" smtClean="0">
                <a:solidFill>
                  <a:srgbClr val="2D2D2D"/>
                </a:solidFill>
                <a:latin typeface="ArialMT" charset="0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5032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Extra-articular manifestations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6" y="1796043"/>
            <a:ext cx="4430341" cy="383582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52622" y="5781677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8%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713349" y="1252835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IBD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99" y="1796043"/>
            <a:ext cx="5387401" cy="38358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28357" y="1252834"/>
            <a:ext cx="13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Uveitis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545495" y="5781676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dirty="0" smtClean="0"/>
              <a:t>%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8618586" y="6516255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73737"/>
                </a:solidFill>
                <a:latin typeface="Helvetica Neue" charset="0"/>
              </a:rPr>
              <a:t>Peluso</a:t>
            </a:r>
            <a:r>
              <a:rPr lang="en-US" dirty="0">
                <a:solidFill>
                  <a:srgbClr val="373737"/>
                </a:solidFill>
                <a:latin typeface="Helvetica Neue" charset="0"/>
              </a:rPr>
              <a:t> R et al., </a:t>
            </a:r>
            <a:r>
              <a:rPr lang="en-US" dirty="0" err="1">
                <a:solidFill>
                  <a:srgbClr val="373737"/>
                </a:solidFill>
                <a:latin typeface="Helvetica Neue" charset="0"/>
              </a:rPr>
              <a:t>Clin</a:t>
            </a:r>
            <a:r>
              <a:rPr lang="en-US" dirty="0">
                <a:solidFill>
                  <a:srgbClr val="373737"/>
                </a:solidFill>
                <a:latin typeface="Helvetica Neue" charset="0"/>
              </a:rPr>
              <a:t> Rheum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Higher co-morbidity in </a:t>
            </a:r>
            <a:r>
              <a:rPr lang="en-US" dirty="0" err="1" smtClean="0"/>
              <a:t>PsA</a:t>
            </a:r>
            <a:r>
              <a:rPr lang="en-US" dirty="0" smtClean="0"/>
              <a:t> compared to psoriasis without arthritis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256956"/>
              </p:ext>
            </p:extLst>
          </p:nvPr>
        </p:nvGraphicFramePr>
        <p:xfrm>
          <a:off x="959004" y="1707141"/>
          <a:ext cx="10504449" cy="45738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2994"/>
                <a:gridCol w="2110510"/>
                <a:gridCol w="2162407"/>
                <a:gridCol w="1885619"/>
                <a:gridCol w="1869344"/>
                <a:gridCol w="33575"/>
              </a:tblGrid>
              <a:tr h="28055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Comorbidity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 err="1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PsA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Psoriasis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 value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385" marR="1385" marT="1385" marB="0" anchor="b"/>
                </a:tc>
              </a:tr>
              <a:tr h="400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Cardiovascular </a:t>
                      </a:r>
                      <a:r>
                        <a:rPr lang="en-US" sz="18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disease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50 (8.2)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15 (3.3)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0.0016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2.59 (1.43–4.67)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Hypertension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226 (37.1)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88 (19.6)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 0.0001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2.42 (1.82–3.22)</a:t>
                      </a:r>
                      <a:endParaRPr lang="fi-FI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06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Hyperlipidemia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126 (20.7)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65 (14.5)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0.0101</a:t>
                      </a:r>
                      <a:endParaRPr lang="fi-FI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1.54 (1.11–2.14)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Type 2 diabetes mellitus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73 (12.0)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 (6.7)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0.0045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1.90 (1.22–2.96)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99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Obesity (BMI ≥30 kg/m2)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183 (30.0)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119 (26.5)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0.0016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1.58 (1.19–2.09)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Respiratory </a:t>
                      </a:r>
                      <a:r>
                        <a:rPr lang="en-US" sz="18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disease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68 (11.2)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31 (6.9)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 0.0001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1.69 (1.09–2.64)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0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Autoimmune </a:t>
                      </a:r>
                      <a:r>
                        <a:rPr lang="en-US" sz="18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disease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55 (9.0)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38 (8.5)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0.7628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1.07 (0.69–1.65)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0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Liver </a:t>
                      </a:r>
                      <a:r>
                        <a:rPr lang="en-US" sz="1800" u="none" strike="noStrike" dirty="0" smtClean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disease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 (2.9)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 (1.2)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0.0808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2.45 (0.90–6.69)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0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Depression/anxiety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126 (20.7)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41 (9.3)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 0.0001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2.60 (1.78–3.78)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0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Cancer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56 (9.2)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20 (4.5)</a:t>
                      </a:r>
                      <a:endParaRPr lang="mr-IN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0.0039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2.17 (1.28–3.67)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Osteoporosis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21 (3.5)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800" u="none" strike="noStrike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13 (2.9)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0.6773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mr-IN" sz="1800" u="none" strike="noStrike" dirty="0"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1.61 (0.58–2.35)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385" marR="1385" marT="138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51095" y="6535672"/>
            <a:ext cx="42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73737"/>
                </a:solidFill>
                <a:latin typeface="Helvetica Neue" charset="0"/>
              </a:rPr>
              <a:t>Husted J A et </a:t>
            </a:r>
            <a:r>
              <a:rPr lang="en-US" dirty="0">
                <a:solidFill>
                  <a:srgbClr val="373737"/>
                </a:solidFill>
                <a:latin typeface="Helvetica Neue" charset="0"/>
              </a:rPr>
              <a:t>al., </a:t>
            </a:r>
            <a:r>
              <a:rPr lang="en-US" dirty="0" err="1" smtClean="0">
                <a:solidFill>
                  <a:srgbClr val="373737"/>
                </a:solidFill>
                <a:latin typeface="Helvetica Neue" charset="0"/>
              </a:rPr>
              <a:t>Arth</a:t>
            </a:r>
            <a:r>
              <a:rPr lang="en-US" dirty="0" smtClean="0">
                <a:solidFill>
                  <a:srgbClr val="373737"/>
                </a:solidFill>
                <a:latin typeface="Helvetica Neue" charset="0"/>
              </a:rPr>
              <a:t> Care &amp; Res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6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impact on quality of life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63150" y="6211669"/>
            <a:ext cx="3472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1- </a:t>
            </a:r>
            <a:r>
              <a:rPr lang="en-US" dirty="0" err="1" smtClean="0"/>
              <a:t>Tillett</a:t>
            </a:r>
            <a:r>
              <a:rPr lang="en-US" dirty="0" smtClean="0"/>
              <a:t> et al., Rheumatology 2012</a:t>
            </a:r>
          </a:p>
          <a:p>
            <a:r>
              <a:rPr lang="en-US" dirty="0" smtClean="0"/>
              <a:t>2- </a:t>
            </a:r>
            <a:r>
              <a:rPr lang="en-US" dirty="0" err="1" smtClean="0"/>
              <a:t>Sokoll</a:t>
            </a:r>
            <a:r>
              <a:rPr lang="en-US" dirty="0" smtClean="0"/>
              <a:t> </a:t>
            </a:r>
            <a:r>
              <a:rPr lang="en-US" dirty="0"/>
              <a:t>et al. J </a:t>
            </a:r>
            <a:r>
              <a:rPr lang="en-US" dirty="0" err="1"/>
              <a:t>Rheumatol</a:t>
            </a:r>
            <a:r>
              <a:rPr lang="en-US" dirty="0"/>
              <a:t> 2001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52407" y="1417638"/>
            <a:ext cx="9546956" cy="3526321"/>
          </a:xfrm>
        </p:spPr>
        <p:txBody>
          <a:bodyPr>
            <a:noAutofit/>
          </a:bodyPr>
          <a:lstStyle/>
          <a:p>
            <a:r>
              <a:rPr lang="en-US" sz="3600" dirty="0" smtClean="0"/>
              <a:t>Unemployment rate 20-50%</a:t>
            </a:r>
            <a:r>
              <a:rPr lang="en-US" sz="3600" baseline="30000" dirty="0"/>
              <a:t>1</a:t>
            </a:r>
          </a:p>
          <a:p>
            <a:r>
              <a:rPr lang="en-US" sz="3600" dirty="0" smtClean="0"/>
              <a:t>Work Disability 16-39%</a:t>
            </a:r>
            <a:r>
              <a:rPr lang="en-US" sz="3600" baseline="30000" dirty="0" smtClean="0"/>
              <a:t>1</a:t>
            </a:r>
            <a:endParaRPr lang="en-US" sz="3600" dirty="0" smtClean="0"/>
          </a:p>
          <a:p>
            <a:r>
              <a:rPr lang="en-US" sz="3600" dirty="0"/>
              <a:t>Quality of life impact similar to </a:t>
            </a:r>
            <a:r>
              <a:rPr lang="en-US" sz="3600" dirty="0" smtClean="0"/>
              <a:t>RA</a:t>
            </a:r>
            <a:r>
              <a:rPr lang="en-US" sz="3600" baseline="30000" dirty="0"/>
              <a:t>2</a:t>
            </a:r>
            <a:endParaRPr lang="en-US" sz="3600" dirty="0" smtClean="0"/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60905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/>
              <a:t>Genetics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 cell biology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&amp;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Pathogenesis</a:t>
            </a: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Treatment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209668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role for HLA region</a:t>
            </a:r>
            <a:endParaRPr lang="en-US" dirty="0"/>
          </a:p>
        </p:txBody>
      </p:sp>
      <p:pic>
        <p:nvPicPr>
          <p:cNvPr id="4" name="Picture 3" descr="B27 3 doma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 t="14844" r="30664" b="10938"/>
          <a:stretch>
            <a:fillRect/>
          </a:stretch>
        </p:blipFill>
        <p:spPr bwMode="auto">
          <a:xfrm>
            <a:off x="8548397" y="1844765"/>
            <a:ext cx="3034003" cy="331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97" y="2276998"/>
            <a:ext cx="8284867" cy="2881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82867" y="6211669"/>
            <a:ext cx="4262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WTCCC Nature Genetics</a:t>
            </a:r>
            <a:r>
              <a:rPr lang="is-IS" b="0" i="0" dirty="0" smtClean="0">
                <a:solidFill>
                  <a:srgbClr val="333333"/>
                </a:solidFill>
                <a:effectLst/>
                <a:latin typeface="arial" charset="0"/>
              </a:rPr>
              <a:t> </a:t>
            </a:r>
            <a:r>
              <a:rPr lang="is-IS" dirty="0" smtClean="0"/>
              <a:t>42</a:t>
            </a:r>
            <a:r>
              <a:rPr lang="is-IS" b="0" dirty="0" smtClean="0">
                <a:effectLst/>
              </a:rPr>
              <a:t>,</a:t>
            </a:r>
            <a:r>
              <a:rPr lang="is-IS" b="0" i="0" dirty="0" smtClean="0">
                <a:solidFill>
                  <a:srgbClr val="333333"/>
                </a:solidFill>
                <a:effectLst/>
                <a:latin typeface="arial" charset="0"/>
              </a:rPr>
              <a:t> </a:t>
            </a:r>
            <a:r>
              <a:rPr lang="is-IS" dirty="0" smtClean="0"/>
              <a:t>2010</a:t>
            </a:r>
          </a:p>
          <a:p>
            <a:r>
              <a:rPr lang="en-US" dirty="0"/>
              <a:t>Bowness, Ann Rev </a:t>
            </a:r>
            <a:r>
              <a:rPr lang="en-US" dirty="0" err="1"/>
              <a:t>Immunol</a:t>
            </a:r>
            <a:r>
              <a:rPr lang="en-US" dirty="0"/>
              <a:t>  </a:t>
            </a:r>
            <a:r>
              <a:rPr lang="en-US" dirty="0" smtClean="0"/>
              <a:t>2015;33:29-48</a:t>
            </a:r>
            <a:endParaRPr lang="is-I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905683" y="1262542"/>
            <a:ext cx="2416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20% HLA-B27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33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of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Advisory board and educational material for Novartis</a:t>
            </a:r>
          </a:p>
          <a:p>
            <a:r>
              <a:rPr lang="en-US" dirty="0" smtClean="0"/>
              <a:t>All content in presentation prepared by H Al-</a:t>
            </a:r>
            <a:r>
              <a:rPr lang="en-US" dirty="0" err="1" smtClean="0"/>
              <a:t>Mossawi</a:t>
            </a:r>
            <a:r>
              <a:rPr lang="en-US" dirty="0" smtClean="0"/>
              <a:t> without input from Novartis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Genetics overlapping but also distinct </a:t>
            </a:r>
            <a:r>
              <a:rPr lang="en-US" smtClean="0"/>
              <a:t>from psoriasis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667"/>
          <a:stretch/>
        </p:blipFill>
        <p:spPr>
          <a:xfrm>
            <a:off x="2873969" y="1199488"/>
            <a:ext cx="6444062" cy="2955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7704"/>
          <a:stretch/>
        </p:blipFill>
        <p:spPr>
          <a:xfrm>
            <a:off x="2873970" y="3994674"/>
            <a:ext cx="6444061" cy="28633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8788" y="6550223"/>
            <a:ext cx="3303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Bowes et al., Nature </a:t>
            </a:r>
            <a:r>
              <a:rPr lang="en-US" sz="1400" i="1" smtClean="0"/>
              <a:t>communications 2015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5809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GWAS: Highlights T cell role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609" b="54250"/>
          <a:stretch/>
        </p:blipFill>
        <p:spPr>
          <a:xfrm>
            <a:off x="1680517" y="1778771"/>
            <a:ext cx="8830966" cy="4730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85764" y="6509288"/>
            <a:ext cx="240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cs typeface="Arial Unicode MS" charset="0"/>
              </a:rPr>
              <a:t>Stuart et al., AJHG 2015</a:t>
            </a:r>
            <a:endParaRPr lang="en-US" dirty="0"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5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GWAS: IL-23R </a:t>
            </a:r>
            <a:r>
              <a:rPr lang="en-US" dirty="0" err="1" smtClean="0"/>
              <a:t>polymorphims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9897" r="1680" b="2773"/>
          <a:stretch>
            <a:fillRect/>
          </a:stretch>
        </p:blipFill>
        <p:spPr bwMode="auto">
          <a:xfrm>
            <a:off x="211666" y="1417638"/>
            <a:ext cx="6630769" cy="433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8184406" y="6488668"/>
            <a:ext cx="4227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TASC Nature Genetics 2007;39:1329-1337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/>
          <a:srcRect l="18269" r="18049"/>
          <a:stretch/>
        </p:blipFill>
        <p:spPr>
          <a:xfrm>
            <a:off x="7281266" y="1463428"/>
            <a:ext cx="4301134" cy="429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/>
              <a:t>Genetics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T cell biology &amp; Pathogenesis</a:t>
            </a: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Treatment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4794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</a:t>
            </a:r>
            <a:r>
              <a:rPr lang="en-US" smtClean="0"/>
              <a:t>cell Biology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7119" t="18240" r="2283" b="1"/>
          <a:stretch/>
        </p:blipFill>
        <p:spPr>
          <a:xfrm>
            <a:off x="8479722" y="1287647"/>
            <a:ext cx="3712278" cy="5570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5" y="1521417"/>
            <a:ext cx="6347942" cy="51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7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maturation in the Thymus</a:t>
            </a:r>
            <a:endParaRPr lang="en-US" dirty="0"/>
          </a:p>
        </p:txBody>
      </p:sp>
      <p:pic>
        <p:nvPicPr>
          <p:cNvPr id="4" name="Picture 3" descr="S1462399499001179sup02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24" y="1692578"/>
            <a:ext cx="6891580" cy="4449589"/>
          </a:xfrm>
          <a:prstGeom prst="rect">
            <a:avLst/>
          </a:prstGeom>
        </p:spPr>
      </p:pic>
      <p:pic>
        <p:nvPicPr>
          <p:cNvPr id="5" name="Picture 4" descr="image117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7" y="1123171"/>
            <a:ext cx="4116703" cy="3038157"/>
          </a:xfrm>
          <a:prstGeom prst="rect">
            <a:avLst/>
          </a:prstGeom>
        </p:spPr>
      </p:pic>
      <p:pic>
        <p:nvPicPr>
          <p:cNvPr id="6" name="Picture 5" descr="img_437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5" y="4282637"/>
            <a:ext cx="3356249" cy="255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2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cells can only see antigen presented on MHC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71" b="11638"/>
          <a:stretch/>
        </p:blipFill>
        <p:spPr>
          <a:xfrm>
            <a:off x="1524000" y="1758601"/>
            <a:ext cx="9144000" cy="46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cell activation happens at the lymph node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25"/>
          <a:stretch/>
        </p:blipFill>
        <p:spPr>
          <a:xfrm>
            <a:off x="1524000" y="1417638"/>
            <a:ext cx="9144000" cy="54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signals for T cell activation</a:t>
            </a:r>
            <a:r>
              <a:rPr lang="en-US" smtClean="0"/>
              <a:t>: Signal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2722"/>
          <a:stretch/>
        </p:blipFill>
        <p:spPr>
          <a:xfrm>
            <a:off x="4883473" y="1417638"/>
            <a:ext cx="242505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3 signals for T cell activation: Signal </a:t>
            </a:r>
            <a:r>
              <a:rPr lang="en-US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4271"/>
          <a:stretch/>
        </p:blipFill>
        <p:spPr>
          <a:xfrm>
            <a:off x="609600" y="1774099"/>
            <a:ext cx="4954292" cy="431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1774099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Lack of signal 2 = </a:t>
            </a:r>
            <a:r>
              <a:rPr lang="en-US" sz="3200" dirty="0" err="1" smtClean="0"/>
              <a:t>Anergy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/>
              <a:t>Signal 2 expression only occurs in context of Danger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8588128" y="6211669"/>
            <a:ext cx="3603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Gutcher</a:t>
            </a:r>
            <a:r>
              <a:rPr lang="en-US" dirty="0" smtClean="0">
                <a:solidFill>
                  <a:srgbClr val="000000"/>
                </a:solidFill>
              </a:rPr>
              <a:t> et al., J </a:t>
            </a:r>
            <a:r>
              <a:rPr lang="en-US" dirty="0" err="1">
                <a:solidFill>
                  <a:srgbClr val="000000"/>
                </a:solidFill>
              </a:rPr>
              <a:t>Clin</a:t>
            </a:r>
            <a:r>
              <a:rPr lang="en-US" dirty="0">
                <a:solidFill>
                  <a:srgbClr val="000000"/>
                </a:solidFill>
              </a:rPr>
              <a:t> Invest. </a:t>
            </a:r>
            <a:r>
              <a:rPr lang="en-US" dirty="0" smtClean="0">
                <a:solidFill>
                  <a:srgbClr val="000000"/>
                </a:solidFill>
              </a:rPr>
              <a:t>2007</a:t>
            </a:r>
          </a:p>
          <a:p>
            <a:r>
              <a:rPr lang="en-US" dirty="0" err="1" smtClean="0"/>
              <a:t>Matzinger</a:t>
            </a:r>
            <a:r>
              <a:rPr lang="en-US" dirty="0" smtClean="0"/>
              <a:t> </a:t>
            </a:r>
            <a:r>
              <a:rPr lang="en-US" dirty="0" err="1" smtClean="0"/>
              <a:t>Annu</a:t>
            </a:r>
            <a:r>
              <a:rPr lang="en-US" dirty="0"/>
              <a:t>. </a:t>
            </a:r>
            <a:r>
              <a:rPr lang="en-US" dirty="0" err="1"/>
              <a:t>Rev.lmmunol</a:t>
            </a:r>
            <a:r>
              <a:rPr lang="en-US" dirty="0"/>
              <a:t>. 1994</a:t>
            </a:r>
          </a:p>
        </p:txBody>
      </p:sp>
      <p:pic>
        <p:nvPicPr>
          <p:cNvPr id="8" name="Picture 2" descr="http://i.telegraph.co.uk/telegraph/multimedia/archive/01636/polly-matzinger_1636461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6451" y="3586427"/>
            <a:ext cx="3805498" cy="2382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52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/>
              <a:t>Genetics</a:t>
            </a:r>
          </a:p>
          <a:p>
            <a:endParaRPr lang="en-US" dirty="0"/>
          </a:p>
          <a:p>
            <a:r>
              <a:rPr lang="en-US" dirty="0" smtClean="0"/>
              <a:t>T cell biology </a:t>
            </a:r>
            <a:r>
              <a:rPr lang="en-US" dirty="0"/>
              <a:t>&amp; Pathogenesis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Treatment</a:t>
            </a:r>
          </a:p>
          <a:p>
            <a:endParaRPr lang="en-US" dirty="0"/>
          </a:p>
          <a:p>
            <a:r>
              <a:rPr lang="en-US" dirty="0" smtClean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3523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2 controlled by CTLA-4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24"/>
          <a:stretch/>
        </p:blipFill>
        <p:spPr>
          <a:xfrm>
            <a:off x="2549472" y="1553141"/>
            <a:ext cx="7093056" cy="48133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96529" y="6488668"/>
            <a:ext cx="3668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Vasaturo</a:t>
            </a:r>
            <a:r>
              <a:rPr lang="en-US" dirty="0" smtClean="0"/>
              <a:t> et al., Front .</a:t>
            </a:r>
            <a:r>
              <a:rPr lang="en-US" dirty="0" err="1" smtClean="0"/>
              <a:t>lmmunol</a:t>
            </a:r>
            <a:r>
              <a:rPr lang="en-US" dirty="0"/>
              <a:t>. </a:t>
            </a:r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3 shaped the T helper response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01" y="1417638"/>
            <a:ext cx="7533998" cy="48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2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Expanded Th17 cells in patients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3798"/>
          <a:stretch/>
        </p:blipFill>
        <p:spPr>
          <a:xfrm>
            <a:off x="6753176" y="2030574"/>
            <a:ext cx="3768687" cy="30030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5" y="2030574"/>
            <a:ext cx="5180556" cy="36551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96775" y="6488668"/>
            <a:ext cx="3450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Al-Mossawi </a:t>
            </a:r>
            <a:r>
              <a:rPr lang="es-ES" dirty="0"/>
              <a:t>et al. </a:t>
            </a:r>
            <a:r>
              <a:rPr lang="es-ES" dirty="0" err="1" smtClean="0"/>
              <a:t>Nat</a:t>
            </a:r>
            <a:r>
              <a:rPr lang="es-ES" dirty="0" smtClean="0"/>
              <a:t> </a:t>
            </a:r>
            <a:r>
              <a:rPr lang="es-ES" dirty="0" err="1" smtClean="0"/>
              <a:t>Comms</a:t>
            </a:r>
            <a:r>
              <a:rPr lang="es-E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IL-17A</a:t>
            </a:r>
            <a:r>
              <a:rPr lang="en-US" baseline="30000" dirty="0"/>
              <a:t> </a:t>
            </a:r>
            <a:r>
              <a:rPr lang="en-US" dirty="0" smtClean="0"/>
              <a:t>from both CD4 and CD8 cells </a:t>
            </a:r>
            <a:r>
              <a:rPr lang="en-US" dirty="0" err="1" smtClean="0"/>
              <a:t>SpA</a:t>
            </a:r>
            <a:r>
              <a:rPr lang="en-US" dirty="0" smtClean="0"/>
              <a:t> joint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b="22802"/>
          <a:stretch/>
        </p:blipFill>
        <p:spPr bwMode="auto">
          <a:xfrm>
            <a:off x="3027642" y="1438556"/>
            <a:ext cx="6136715" cy="50676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149204" y="6513720"/>
            <a:ext cx="416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Menon et al, Arthritis &amp; Rheumatism 2014</a:t>
            </a:r>
          </a:p>
        </p:txBody>
      </p:sp>
    </p:spTree>
    <p:extLst>
      <p:ext uri="{BB962C8B-B14F-4D97-AF65-F5344CB8AC3E}">
        <p14:creationId xmlns:p14="http://schemas.microsoft.com/office/powerpoint/2010/main" val="11296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IL-17A contribute to inflammation?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40" y="1537397"/>
            <a:ext cx="6057920" cy="49287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595968" y="6473373"/>
            <a:ext cx="25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dirty="0" smtClean="0"/>
              <a:t>Miossec et al.</a:t>
            </a:r>
            <a:r>
              <a:rPr lang="is-IS" b="0" i="0" dirty="0" smtClean="0">
                <a:solidFill>
                  <a:srgbClr val="333333"/>
                </a:solidFill>
                <a:effectLst/>
                <a:latin typeface="arial" charset="0"/>
              </a:rPr>
              <a:t> </a:t>
            </a:r>
            <a:r>
              <a:rPr lang="is-IS" dirty="0" smtClean="0"/>
              <a:t>NEJM</a:t>
            </a:r>
            <a:r>
              <a:rPr lang="is-IS" b="0" i="0" dirty="0" smtClean="0">
                <a:solidFill>
                  <a:srgbClr val="333333"/>
                </a:solidFill>
                <a:effectLst/>
                <a:latin typeface="arial" charset="0"/>
              </a:rPr>
              <a:t> </a:t>
            </a:r>
            <a:r>
              <a:rPr lang="is-IS" dirty="0" smtClean="0"/>
              <a:t>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of </a:t>
            </a:r>
            <a:r>
              <a:rPr lang="en-US" dirty="0" err="1" smtClean="0"/>
              <a:t>enthesis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" y="2004482"/>
            <a:ext cx="8090612" cy="3363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533" y="1234120"/>
            <a:ext cx="2827867" cy="2190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2917"/>
          <a:stretch/>
        </p:blipFill>
        <p:spPr>
          <a:xfrm flipH="1">
            <a:off x="8754531" y="3686174"/>
            <a:ext cx="2827868" cy="268075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65915" y="6488668"/>
            <a:ext cx="3026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McGonagle</a:t>
            </a:r>
            <a:r>
              <a:rPr lang="en-US" dirty="0" smtClean="0"/>
              <a:t> et al., Lancet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Resident cells at the </a:t>
            </a:r>
            <a:r>
              <a:rPr lang="en-US" dirty="0" err="1" smtClean="0"/>
              <a:t>enthesis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32" y="1078972"/>
            <a:ext cx="9158968" cy="5105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21361" y="6488668"/>
            <a:ext cx="327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Sherlock et al</a:t>
            </a:r>
            <a:r>
              <a:rPr lang="en-US" smtClean="0"/>
              <a:t>., Nature Med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nail as an </a:t>
            </a:r>
            <a:r>
              <a:rPr lang="en-US" dirty="0" err="1" smtClean="0"/>
              <a:t>enthesis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493" y="1522066"/>
            <a:ext cx="7033014" cy="428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72427" y="6488668"/>
            <a:ext cx="4898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McGonagle</a:t>
            </a:r>
            <a:r>
              <a:rPr lang="fr-FR" dirty="0"/>
              <a:t> D. </a:t>
            </a:r>
            <a:r>
              <a:rPr lang="fr-FR" i="1" dirty="0"/>
              <a:t>J </a:t>
            </a:r>
            <a:r>
              <a:rPr lang="fr-FR" i="1" dirty="0" err="1"/>
              <a:t>Eur</a:t>
            </a:r>
            <a:r>
              <a:rPr lang="fr-FR" i="1" dirty="0"/>
              <a:t> </a:t>
            </a:r>
            <a:r>
              <a:rPr lang="fr-FR" i="1" dirty="0" err="1"/>
              <a:t>Acad</a:t>
            </a:r>
            <a:r>
              <a:rPr lang="fr-FR" i="1" dirty="0"/>
              <a:t> </a:t>
            </a:r>
            <a:r>
              <a:rPr lang="fr-FR" i="1" dirty="0" err="1"/>
              <a:t>Dermatol</a:t>
            </a:r>
            <a:r>
              <a:rPr lang="fr-FR" i="1" dirty="0"/>
              <a:t> </a:t>
            </a:r>
            <a:r>
              <a:rPr lang="fr-FR" i="1" dirty="0" err="1"/>
              <a:t>Venereol</a:t>
            </a:r>
            <a:r>
              <a:rPr lang="fr-FR" i="1" dirty="0"/>
              <a:t> </a:t>
            </a:r>
            <a:r>
              <a:rPr lang="fr-FR" dirty="0"/>
              <a:t>2009;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1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Dactylitis</a:t>
            </a:r>
            <a:r>
              <a:rPr lang="en-US" dirty="0" smtClean="0"/>
              <a:t> may be </a:t>
            </a:r>
            <a:r>
              <a:rPr lang="en-US" dirty="0" err="1" smtClean="0"/>
              <a:t>polyenthesitis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6671" r="3692"/>
          <a:stretch/>
        </p:blipFill>
        <p:spPr bwMode="auto">
          <a:xfrm>
            <a:off x="838200" y="1826201"/>
            <a:ext cx="5460416" cy="3703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65741" y="6488668"/>
            <a:ext cx="342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Tan AL, et al. </a:t>
            </a:r>
            <a:r>
              <a:rPr lang="es-ES" i="1" dirty="0"/>
              <a:t>Ann </a:t>
            </a:r>
            <a:r>
              <a:rPr lang="es-ES" i="1" dirty="0" err="1"/>
              <a:t>Rheum</a:t>
            </a:r>
            <a:r>
              <a:rPr lang="es-ES" i="1" dirty="0"/>
              <a:t> </a:t>
            </a:r>
            <a:r>
              <a:rPr lang="es-ES" i="1" dirty="0" err="1"/>
              <a:t>Dis</a:t>
            </a:r>
            <a:r>
              <a:rPr lang="es-ES" i="1" dirty="0"/>
              <a:t> </a:t>
            </a:r>
            <a:r>
              <a:rPr lang="es-ES" dirty="0" smtClean="0"/>
              <a:t>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1503895"/>
            <a:ext cx="3518261" cy="46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5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/>
              <a:t>Genetics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T cell biology &amp; Pathogenesis</a:t>
            </a: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Treatment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9519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Genetics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 cell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biology &amp; Pathogenesis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Treatment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8708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78073"/>
            <a:ext cx="10972800" cy="8950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Axial and Peripheral disease behave differently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748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Treatment of </a:t>
            </a:r>
            <a:r>
              <a:rPr lang="en-US" dirty="0" err="1" smtClean="0"/>
              <a:t>SpA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Axial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Specialist </a:t>
            </a:r>
            <a:r>
              <a:rPr lang="en-US" dirty="0" err="1" smtClean="0"/>
              <a:t>Physio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NSAIDs long term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 line non-selective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line COX2 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Eterocoxib</a:t>
            </a:r>
            <a:r>
              <a:rPr lang="en-US" dirty="0" smtClean="0"/>
              <a:t> </a:t>
            </a:r>
            <a:r>
              <a:rPr lang="en-US" dirty="0" err="1" smtClean="0"/>
              <a:t>esp</a:t>
            </a:r>
            <a:r>
              <a:rPr lang="en-US" dirty="0" smtClean="0"/>
              <a:t> if GI side-effects</a:t>
            </a:r>
          </a:p>
          <a:p>
            <a:pPr lvl="1"/>
            <a:r>
              <a:rPr lang="en-US" dirty="0" smtClean="0"/>
              <a:t>May reduce new bone formation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Biologics: Anti-TNF and now anti IL-17A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(Systemic DMARDs + Steroids don’t work)</a:t>
            </a:r>
          </a:p>
        </p:txBody>
      </p:sp>
      <p:sp>
        <p:nvSpPr>
          <p:cNvPr id="4" name="Rectangle 3"/>
          <p:cNvSpPr/>
          <p:nvPr/>
        </p:nvSpPr>
        <p:spPr>
          <a:xfrm>
            <a:off x="8416356" y="6308725"/>
            <a:ext cx="52794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Wanders </a:t>
            </a:r>
            <a:r>
              <a:rPr lang="en-US" sz="1400" i="1" dirty="0"/>
              <a:t>A et al</a:t>
            </a:r>
            <a:r>
              <a:rPr lang="en-US" sz="1400" i="1" dirty="0" smtClean="0"/>
              <a:t>. </a:t>
            </a:r>
            <a:r>
              <a:rPr lang="en-US" sz="1400" i="1" dirty="0"/>
              <a:t>Arthritis and Rheumatism </a:t>
            </a:r>
            <a:r>
              <a:rPr lang="en-US" sz="1400" i="1" dirty="0" smtClean="0"/>
              <a:t>2005</a:t>
            </a:r>
          </a:p>
          <a:p>
            <a:r>
              <a:rPr lang="en-US" sz="1400" dirty="0" err="1"/>
              <a:t>Mease</a:t>
            </a:r>
            <a:r>
              <a:rPr lang="en-US" sz="1400" dirty="0"/>
              <a:t> et al, NEJM </a:t>
            </a:r>
            <a:r>
              <a:rPr lang="en-US" sz="1400" dirty="0" smtClean="0"/>
              <a:t>2015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127" y="2376936"/>
            <a:ext cx="4101873" cy="29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Efficacy especially good in TNF naive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1" y="1417638"/>
            <a:ext cx="10609958" cy="5000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55719" y="6522534"/>
            <a:ext cx="3236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Sieper</a:t>
            </a:r>
            <a:r>
              <a:rPr lang="en-US" dirty="0"/>
              <a:t> J, et al. Ann </a:t>
            </a:r>
            <a:r>
              <a:rPr lang="en-US" dirty="0" smtClean="0"/>
              <a:t>Rheum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64811" y="143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Treatment of </a:t>
            </a:r>
            <a:r>
              <a:rPr lang="en-US" dirty="0" err="1" smtClean="0"/>
              <a:t>PsA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Peripheral Disease: 1</a:t>
            </a:r>
            <a:r>
              <a:rPr lang="en-US" baseline="30000" dirty="0" smtClean="0"/>
              <a:t>st</a:t>
            </a:r>
            <a:r>
              <a:rPr lang="en-US" dirty="0" smtClean="0"/>
              <a:t> line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1125200" cy="4525963"/>
          </a:xfrm>
        </p:spPr>
        <p:txBody>
          <a:bodyPr>
            <a:normAutofit lnSpcReduction="10000"/>
          </a:bodyPr>
          <a:lstStyle/>
          <a:p>
            <a:pPr lvl="1"/>
            <a:r>
              <a:rPr lang="en-GB" sz="2800" dirty="0"/>
              <a:t>Intra-articular glucocorticoids </a:t>
            </a:r>
          </a:p>
          <a:p>
            <a:pPr lvl="1"/>
            <a:r>
              <a:rPr lang="en-GB" sz="2800" dirty="0" smtClean="0"/>
              <a:t>Systemic </a:t>
            </a:r>
            <a:r>
              <a:rPr lang="en-GB" sz="2800" dirty="0"/>
              <a:t>glucocorticoids </a:t>
            </a:r>
            <a:endParaRPr lang="en-GB" sz="2800" dirty="0" smtClean="0"/>
          </a:p>
          <a:p>
            <a:pPr lvl="2"/>
            <a:r>
              <a:rPr lang="en-GB" sz="2400" dirty="0" smtClean="0"/>
              <a:t>short </a:t>
            </a:r>
            <a:r>
              <a:rPr lang="en-GB" sz="2400" dirty="0"/>
              <a:t>term control of </a:t>
            </a:r>
            <a:r>
              <a:rPr lang="en-GB" sz="2400" dirty="0" smtClean="0"/>
              <a:t>flares</a:t>
            </a:r>
          </a:p>
          <a:p>
            <a:pPr lvl="2"/>
            <a:r>
              <a:rPr lang="en-GB" sz="2400" dirty="0" smtClean="0"/>
              <a:t>May flare the </a:t>
            </a:r>
            <a:r>
              <a:rPr lang="en-GB" sz="2400" dirty="0"/>
              <a:t>skin </a:t>
            </a:r>
            <a:endParaRPr lang="en-GB" sz="2400" dirty="0" smtClean="0"/>
          </a:p>
          <a:p>
            <a:pPr lvl="1"/>
            <a:r>
              <a:rPr lang="en-GB" sz="2800" dirty="0" smtClean="0"/>
              <a:t>DMARDs</a:t>
            </a:r>
          </a:p>
          <a:p>
            <a:pPr lvl="2"/>
            <a:r>
              <a:rPr lang="en-GB" sz="2400" dirty="0" smtClean="0"/>
              <a:t>MTX commonly used as 1</a:t>
            </a:r>
            <a:r>
              <a:rPr lang="en-GB" sz="2400" baseline="30000" dirty="0" smtClean="0"/>
              <a:t>st</a:t>
            </a:r>
            <a:r>
              <a:rPr lang="en-GB" sz="2400" dirty="0" smtClean="0"/>
              <a:t> line but no evidence of halting disease progression in RCTs. Does help skin</a:t>
            </a:r>
          </a:p>
          <a:p>
            <a:pPr lvl="2"/>
            <a:r>
              <a:rPr lang="en-GB" sz="2400" dirty="0" smtClean="0"/>
              <a:t>SSZ some evidence of efficacy but unclear if alters radiological progression</a:t>
            </a:r>
          </a:p>
          <a:p>
            <a:pPr lvl="2"/>
            <a:r>
              <a:rPr lang="en-GB" dirty="0" smtClean="0"/>
              <a:t>Often use MTX and SSZ in combination</a:t>
            </a:r>
            <a:endParaRPr lang="en-GB" sz="2400" dirty="0" smtClean="0"/>
          </a:p>
          <a:p>
            <a:pPr lvl="2"/>
            <a:r>
              <a:rPr lang="en-GB" sz="2400" dirty="0" err="1" smtClean="0"/>
              <a:t>Leflunomide</a:t>
            </a:r>
            <a:r>
              <a:rPr lang="en-GB" sz="2400" dirty="0" smtClean="0"/>
              <a:t>, most evidence for efficacy but significant side effects</a:t>
            </a:r>
            <a:endParaRPr lang="en-GB" sz="2400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9071787" y="6488668"/>
            <a:ext cx="312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Ash et al, Ann </a:t>
            </a:r>
            <a:r>
              <a:rPr lang="de-DE" dirty="0" err="1"/>
              <a:t>Rheum</a:t>
            </a:r>
            <a:r>
              <a:rPr lang="de-DE" dirty="0"/>
              <a:t> Dis </a:t>
            </a:r>
            <a:r>
              <a:rPr lang="de-DE" dirty="0" smtClean="0"/>
              <a:t>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5963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Anti TNF allowed under the </a:t>
            </a:r>
            <a:r>
              <a:rPr lang="en-US" dirty="0" err="1" smtClean="0"/>
              <a:t>PsA</a:t>
            </a:r>
            <a:r>
              <a:rPr lang="en-US" dirty="0" smtClean="0"/>
              <a:t> technology appraisal TA199 (August 2010)</a:t>
            </a:r>
          </a:p>
          <a:p>
            <a:r>
              <a:rPr lang="en-US" dirty="0" smtClean="0"/>
              <a:t>Peripheral arthritis with three or more swollen joints </a:t>
            </a:r>
            <a:r>
              <a:rPr lang="en-US" b="1" dirty="0" smtClean="0"/>
              <a:t>and</a:t>
            </a:r>
          </a:p>
          <a:p>
            <a:r>
              <a:rPr lang="en-US" dirty="0" smtClean="0"/>
              <a:t>Failed trial of two synthetic DMARDs </a:t>
            </a:r>
          </a:p>
          <a:p>
            <a:r>
              <a:rPr lang="en-US" dirty="0" smtClean="0"/>
              <a:t>Adequate response defined as improvement in 2/4 </a:t>
            </a:r>
            <a:r>
              <a:rPr lang="en-US" dirty="0" err="1" smtClean="0"/>
              <a:t>PsARC</a:t>
            </a:r>
            <a:r>
              <a:rPr lang="en-US" dirty="0" smtClean="0"/>
              <a:t> including TJC or SJC with no worsening in any parameter</a:t>
            </a:r>
          </a:p>
          <a:p>
            <a:r>
              <a:rPr lang="en-US" dirty="0" err="1" smtClean="0"/>
              <a:t>Ustekinumab</a:t>
            </a:r>
            <a:r>
              <a:rPr lang="en-US" dirty="0" smtClean="0"/>
              <a:t> allowed since 2015 (Failed at 1</a:t>
            </a:r>
            <a:r>
              <a:rPr lang="en-US" baseline="30000" dirty="0" smtClean="0"/>
              <a:t>st</a:t>
            </a:r>
            <a:r>
              <a:rPr lang="en-US" dirty="0" smtClean="0"/>
              <a:t> attempt 2014)</a:t>
            </a:r>
          </a:p>
          <a:p>
            <a:pPr lvl="1"/>
            <a:r>
              <a:rPr lang="en-US" dirty="0" smtClean="0"/>
              <a:t>ACR20 response rate in TNF naïve: 42.4% (45mg), 49.5% (90mg), 22.8 (placebo)</a:t>
            </a:r>
            <a:r>
              <a:rPr lang="en-US" baseline="30000" dirty="0" smtClean="0"/>
              <a:t>1</a:t>
            </a:r>
            <a:endParaRPr lang="en-US" dirty="0" smtClean="0"/>
          </a:p>
          <a:p>
            <a:pPr lvl="1"/>
            <a:r>
              <a:rPr lang="en-US" dirty="0" smtClean="0"/>
              <a:t>ACR20 in TNF exposed: ~ 35% in all doses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4811" y="143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Treatment of </a:t>
            </a:r>
            <a:r>
              <a:rPr lang="en-US" dirty="0" err="1" smtClean="0"/>
              <a:t>PsA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Peripheral Disease: NICE approved biologic therapies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62810" y="6176963"/>
            <a:ext cx="3829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 </a:t>
            </a:r>
            <a:r>
              <a:rPr lang="en-US" dirty="0" err="1"/>
              <a:t>McInnes</a:t>
            </a:r>
            <a:r>
              <a:rPr lang="en-US" dirty="0"/>
              <a:t> IB et al., Lancet </a:t>
            </a:r>
            <a:r>
              <a:rPr lang="en-US" dirty="0" smtClean="0"/>
              <a:t>2013</a:t>
            </a:r>
            <a:endParaRPr lang="de-DE" dirty="0" smtClean="0"/>
          </a:p>
          <a:p>
            <a:r>
              <a:rPr lang="de-DE" dirty="0" smtClean="0"/>
              <a:t>2- </a:t>
            </a:r>
            <a:r>
              <a:rPr lang="de-DE" dirty="0" err="1"/>
              <a:t>Ritchlin</a:t>
            </a:r>
            <a:r>
              <a:rPr lang="de-DE" dirty="0"/>
              <a:t> C et al, Ann </a:t>
            </a:r>
            <a:r>
              <a:rPr lang="de-DE" dirty="0" err="1"/>
              <a:t>Rheum</a:t>
            </a:r>
            <a:r>
              <a:rPr lang="de-DE" dirty="0"/>
              <a:t> Dis </a:t>
            </a:r>
            <a:r>
              <a:rPr lang="de-DE" dirty="0" smtClean="0"/>
              <a:t>2012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8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Phosphodiesterase 4 inhibition (TA433)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12192000" cy="49987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62810" y="6488668"/>
            <a:ext cx="3733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 smtClean="0"/>
              <a:t>Kavanaugh</a:t>
            </a:r>
            <a:r>
              <a:rPr lang="de-DE" dirty="0" smtClean="0"/>
              <a:t> </a:t>
            </a:r>
            <a:r>
              <a:rPr lang="de-DE" dirty="0"/>
              <a:t>et al, Ann </a:t>
            </a:r>
            <a:r>
              <a:rPr lang="de-DE" dirty="0" err="1"/>
              <a:t>Rheum</a:t>
            </a:r>
            <a:r>
              <a:rPr lang="de-DE" dirty="0"/>
              <a:t> Dis </a:t>
            </a:r>
            <a:r>
              <a:rPr lang="de-DE" dirty="0" smtClean="0"/>
              <a:t>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59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2418"/>
          <a:stretch/>
        </p:blipFill>
        <p:spPr>
          <a:xfrm>
            <a:off x="2288352" y="2146408"/>
            <a:ext cx="6768562" cy="387369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4811" y="1438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Anti-IL-17A approved by NICE since May 2017 (TA445)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201181" y="6488668"/>
            <a:ext cx="299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McInnes</a:t>
            </a:r>
            <a:r>
              <a:rPr lang="en-US" dirty="0"/>
              <a:t> IB et al., Lancet </a:t>
            </a:r>
            <a:r>
              <a:rPr lang="en-US" dirty="0" smtClean="0"/>
              <a:t>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92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Enthesitis</a:t>
            </a:r>
            <a:r>
              <a:rPr lang="en-US" dirty="0" smtClean="0"/>
              <a:t> and </a:t>
            </a:r>
            <a:r>
              <a:rPr lang="en-US" dirty="0" err="1" smtClean="0"/>
              <a:t>dactylitis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24"/>
          <a:stretch/>
        </p:blipFill>
        <p:spPr bwMode="auto">
          <a:xfrm>
            <a:off x="1912177" y="1448388"/>
            <a:ext cx="8121171" cy="491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65960" y="5386192"/>
            <a:ext cx="8001000" cy="97866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54666" y="6488668"/>
            <a:ext cx="243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Mease</a:t>
            </a:r>
            <a:r>
              <a:rPr lang="en-US" dirty="0" smtClean="0"/>
              <a:t> et al, NEJM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control is better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8" y="2172348"/>
            <a:ext cx="11920604" cy="29139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54666" y="6488668"/>
            <a:ext cx="2529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Coates et al, Lancet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8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Overview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7526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Clinical picture &amp; Diagnosis</a:t>
            </a:r>
          </a:p>
          <a:p>
            <a:endParaRPr lang="en-US" dirty="0" smtClean="0"/>
          </a:p>
          <a:p>
            <a:r>
              <a:rPr lang="en-US" dirty="0" smtClean="0"/>
              <a:t>Genetics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T cell biology &amp; Pathogenesis</a:t>
            </a: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Treatment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9954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Picture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24" y="1182297"/>
            <a:ext cx="32004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698" y="1182297"/>
            <a:ext cx="4103076" cy="25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48" y="1182297"/>
            <a:ext cx="3704166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139" y="3750427"/>
            <a:ext cx="3574097" cy="25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284" y="3750428"/>
            <a:ext cx="3391645" cy="25437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47862" y="6488668"/>
            <a:ext cx="5682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latin typeface="arial" charset="0"/>
              </a:rPr>
              <a:t>Moll &amp; Wright Semin </a:t>
            </a:r>
            <a:r>
              <a:rPr lang="de-DE" dirty="0">
                <a:latin typeface="arial" charset="0"/>
              </a:rPr>
              <a:t>Arthritis Rheum. 1973;3(1):</a:t>
            </a:r>
            <a:r>
              <a:rPr lang="de-DE" dirty="0" smtClean="0">
                <a:latin typeface="arial" charset="0"/>
              </a:rPr>
              <a:t>55-78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 year old male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Axial and peripheral </a:t>
            </a:r>
            <a:r>
              <a:rPr lang="en-US" dirty="0" err="1" smtClean="0"/>
              <a:t>SpA</a:t>
            </a:r>
            <a:endParaRPr lang="en-US" dirty="0" smtClean="0"/>
          </a:p>
          <a:p>
            <a:r>
              <a:rPr lang="en-US" dirty="0" smtClean="0"/>
              <a:t>Stable on Anti-TNF (</a:t>
            </a:r>
            <a:r>
              <a:rPr lang="en-US" dirty="0" err="1" smtClean="0"/>
              <a:t>Humira</a:t>
            </a:r>
            <a:r>
              <a:rPr lang="en-US" dirty="0" smtClean="0"/>
              <a:t>) for 4 years</a:t>
            </a:r>
          </a:p>
          <a:p>
            <a:r>
              <a:rPr lang="en-US" dirty="0" smtClean="0"/>
              <a:t>Developed neurological symptoms and MRI changes suggestive of demyelination</a:t>
            </a:r>
          </a:p>
          <a:p>
            <a:r>
              <a:rPr lang="en-US" dirty="0" smtClean="0"/>
              <a:t>Switch to </a:t>
            </a:r>
            <a:r>
              <a:rPr lang="en-US" dirty="0" err="1" smtClean="0"/>
              <a:t>Secukinumab</a:t>
            </a:r>
            <a:r>
              <a:rPr lang="en-US" dirty="0" smtClean="0"/>
              <a:t>: Neurology resolved and maintained in remission</a:t>
            </a:r>
          </a:p>
          <a:p>
            <a:r>
              <a:rPr lang="en-US" dirty="0" smtClean="0"/>
              <a:t>122 reported cases of CNS demyelination</a:t>
            </a:r>
          </a:p>
          <a:p>
            <a:pPr lvl="1"/>
            <a:r>
              <a:rPr lang="en-US" dirty="0" smtClean="0"/>
              <a:t>36% full recovery after stopping</a:t>
            </a:r>
          </a:p>
          <a:p>
            <a:pPr lvl="1"/>
            <a:r>
              <a:rPr lang="en-US" dirty="0" smtClean="0"/>
              <a:t>26% partial recovery</a:t>
            </a:r>
          </a:p>
          <a:p>
            <a:pPr lvl="1"/>
            <a:r>
              <a:rPr lang="en-US" dirty="0" smtClean="0"/>
              <a:t>28% persistence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4065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303030"/>
                </a:solidFill>
                <a:latin typeface="arial" charset="0"/>
              </a:rPr>
              <a:t>Kemanetzoglou</a:t>
            </a:r>
            <a:r>
              <a:rPr lang="en-US" dirty="0">
                <a:solidFill>
                  <a:srgbClr val="303030"/>
                </a:solidFill>
                <a:latin typeface="arial" charset="0"/>
              </a:rPr>
              <a:t>, E., &amp; </a:t>
            </a:r>
            <a:r>
              <a:rPr lang="en-US" dirty="0" err="1">
                <a:solidFill>
                  <a:srgbClr val="303030"/>
                </a:solidFill>
                <a:latin typeface="arial" charset="0"/>
              </a:rPr>
              <a:t>Andreadou</a:t>
            </a:r>
            <a:r>
              <a:rPr lang="en-US" dirty="0">
                <a:solidFill>
                  <a:srgbClr val="303030"/>
                </a:solidFill>
                <a:latin typeface="arial" charset="0"/>
              </a:rPr>
              <a:t>, E</a:t>
            </a:r>
            <a:r>
              <a:rPr lang="en-US" dirty="0" smtClean="0">
                <a:solidFill>
                  <a:srgbClr val="303030"/>
                </a:solidFill>
                <a:latin typeface="arial" charset="0"/>
              </a:rPr>
              <a:t>.</a:t>
            </a:r>
            <a:r>
              <a:rPr lang="en-US" dirty="0">
                <a:solidFill>
                  <a:srgbClr val="303030"/>
                </a:solidFill>
                <a:latin typeface="arial" charset="0"/>
              </a:rPr>
              <a:t> </a:t>
            </a:r>
            <a:r>
              <a:rPr lang="en-US" i="1" dirty="0">
                <a:solidFill>
                  <a:srgbClr val="303030"/>
                </a:solidFill>
                <a:latin typeface="arial" charset="0"/>
              </a:rPr>
              <a:t>Current Neurology and Neuroscience </a:t>
            </a:r>
            <a:r>
              <a:rPr lang="en-US" i="1" dirty="0" smtClean="0">
                <a:solidFill>
                  <a:srgbClr val="303030"/>
                </a:solidFill>
                <a:latin typeface="arial" charset="0"/>
              </a:rPr>
              <a:t>Reports</a:t>
            </a:r>
            <a:r>
              <a:rPr lang="en-US" dirty="0">
                <a:solidFill>
                  <a:srgbClr val="303030"/>
                </a:solidFill>
                <a:latin typeface="arial" charset="0"/>
              </a:rPr>
              <a:t> </a:t>
            </a:r>
            <a:r>
              <a:rPr lang="en-US" dirty="0" smtClean="0">
                <a:solidFill>
                  <a:srgbClr val="303030"/>
                </a:solidFill>
                <a:latin typeface="arial" charset="0"/>
              </a:rPr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47 year old male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76759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Presented with predominantly axial disease</a:t>
            </a:r>
          </a:p>
          <a:p>
            <a:r>
              <a:rPr lang="en-US" dirty="0" smtClean="0"/>
              <a:t>Good response initially with anti-TNF</a:t>
            </a:r>
          </a:p>
          <a:p>
            <a:r>
              <a:rPr lang="en-US" dirty="0" smtClean="0"/>
              <a:t>21/434 </a:t>
            </a:r>
            <a:r>
              <a:rPr lang="en-US" dirty="0"/>
              <a:t>(4.8%) patients with IBD </a:t>
            </a:r>
            <a:r>
              <a:rPr lang="en-US" dirty="0" smtClean="0"/>
              <a:t>developed </a:t>
            </a:r>
            <a:r>
              <a:rPr lang="en-US" dirty="0"/>
              <a:t>new psoriasis after TNF therapy over a 2 year </a:t>
            </a:r>
            <a:r>
              <a:rPr lang="en-US" dirty="0" smtClean="0"/>
              <a:t>period</a:t>
            </a:r>
          </a:p>
          <a:p>
            <a:r>
              <a:rPr lang="en-US" dirty="0" smtClean="0"/>
              <a:t>52</a:t>
            </a:r>
            <a:r>
              <a:rPr lang="en-US" dirty="0"/>
              <a:t>% </a:t>
            </a:r>
            <a:r>
              <a:rPr lang="en-US" dirty="0" err="1" smtClean="0"/>
              <a:t>palmo</a:t>
            </a:r>
            <a:r>
              <a:rPr lang="en-US" dirty="0" smtClean="0"/>
              <a:t>-pustular</a:t>
            </a:r>
          </a:p>
          <a:p>
            <a:r>
              <a:rPr lang="en-US" dirty="0" smtClean="0"/>
              <a:t>Especially </a:t>
            </a:r>
            <a:r>
              <a:rPr lang="en-US" dirty="0"/>
              <a:t>if </a:t>
            </a:r>
            <a:r>
              <a:rPr lang="en-US" dirty="0" smtClean="0"/>
              <a:t>smokers</a:t>
            </a:r>
          </a:p>
          <a:p>
            <a:r>
              <a:rPr lang="en-US" dirty="0" smtClean="0"/>
              <a:t>Treated with anti-IL-17A, skin and axial disease responded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87101" y="6505802"/>
            <a:ext cx="2204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Tillack</a:t>
            </a:r>
            <a:r>
              <a:rPr lang="en-US" dirty="0" smtClean="0"/>
              <a:t> et al, Gut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297" y="2223345"/>
            <a:ext cx="4412734" cy="33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64 year old female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Predominantly peripheral </a:t>
            </a:r>
            <a:r>
              <a:rPr lang="en-US" dirty="0" err="1" smtClean="0"/>
              <a:t>spondyloarthritis</a:t>
            </a:r>
            <a:r>
              <a:rPr lang="en-US" dirty="0" smtClean="0"/>
              <a:t> and </a:t>
            </a:r>
            <a:r>
              <a:rPr lang="en-US" dirty="0" err="1" smtClean="0"/>
              <a:t>enthesitis</a:t>
            </a:r>
            <a:endParaRPr lang="en-US" dirty="0" smtClean="0"/>
          </a:p>
          <a:p>
            <a:r>
              <a:rPr lang="en-US" dirty="0" smtClean="0"/>
              <a:t>Well controlled on anti-TNF</a:t>
            </a:r>
          </a:p>
          <a:p>
            <a:r>
              <a:rPr lang="en-US" dirty="0"/>
              <a:t>D</a:t>
            </a:r>
            <a:r>
              <a:rPr lang="en-US" dirty="0" smtClean="0"/>
              <a:t>uctal carcinoma in-situ on breast screening</a:t>
            </a:r>
          </a:p>
          <a:p>
            <a:r>
              <a:rPr lang="en-US" dirty="0" smtClean="0"/>
              <a:t>Switched to </a:t>
            </a:r>
            <a:r>
              <a:rPr lang="en-US" dirty="0" err="1" smtClean="0"/>
              <a:t>Ustekinumab</a:t>
            </a:r>
            <a:r>
              <a:rPr lang="en-US" dirty="0" smtClean="0"/>
              <a:t> early 2016: very severe flare of peripheral symptoms</a:t>
            </a:r>
          </a:p>
          <a:p>
            <a:r>
              <a:rPr lang="en-US" dirty="0" smtClean="0"/>
              <a:t>Started anti-IL-17A in early 2017: very good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</a:t>
            </a:r>
            <a:r>
              <a:rPr lang="en-US" dirty="0" err="1" smtClean="0"/>
              <a:t>Sero</a:t>
            </a:r>
            <a:r>
              <a:rPr lang="en-US" dirty="0" smtClean="0"/>
              <a:t> +</a:t>
            </a:r>
            <a:r>
              <a:rPr lang="en-US" dirty="0" err="1" smtClean="0"/>
              <a:t>ve</a:t>
            </a:r>
            <a:r>
              <a:rPr lang="en-US" dirty="0" smtClean="0"/>
              <a:t> and </a:t>
            </a:r>
            <a:r>
              <a:rPr lang="en-US" dirty="0" err="1" smtClean="0"/>
              <a:t>Sero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ve</a:t>
            </a:r>
            <a:r>
              <a:rPr lang="en-US" dirty="0" smtClean="0"/>
              <a:t> RA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47862" y="6488668"/>
            <a:ext cx="5682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>
                <a:latin typeface="arial" charset="0"/>
              </a:rPr>
              <a:t>Moll &amp; Wright Semin </a:t>
            </a:r>
            <a:r>
              <a:rPr lang="de-DE" dirty="0">
                <a:latin typeface="arial" charset="0"/>
              </a:rPr>
              <a:t>Arthritis Rheum. 1973;3(1):</a:t>
            </a:r>
            <a:r>
              <a:rPr lang="de-DE" dirty="0" smtClean="0">
                <a:latin typeface="arial" charset="0"/>
              </a:rPr>
              <a:t>55-78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05" y="1149602"/>
            <a:ext cx="9312805" cy="53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7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 </a:t>
            </a:r>
            <a:r>
              <a:rPr lang="en-US" smtClean="0"/>
              <a:t>CASPAR Criteria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437"/>
          <a:stretch/>
        </p:blipFill>
        <p:spPr>
          <a:xfrm>
            <a:off x="1524000" y="1297717"/>
            <a:ext cx="9144000" cy="51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8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</a:t>
            </a:r>
            <a:r>
              <a:rPr lang="en-US" dirty="0" err="1" smtClean="0"/>
              <a:t>Spondyloarthritis</a:t>
            </a:r>
            <a:r>
              <a:rPr lang="en-US" dirty="0" smtClean="0"/>
              <a:t> family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726379" y="3075709"/>
            <a:ext cx="3218213" cy="1793174"/>
          </a:xfrm>
          <a:prstGeom prst="ellipse">
            <a:avLst/>
          </a:prstGeom>
          <a:solidFill>
            <a:srgbClr val="FF9999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 smtClean="0">
                <a:solidFill>
                  <a:schemeClr val="tx1"/>
                </a:solidFill>
              </a:rPr>
              <a:t>Spondyloarthritis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499761" y="2363189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Undifferentiated </a:t>
            </a:r>
            <a:r>
              <a:rPr lang="en-GB" sz="1500" dirty="0" err="1">
                <a:solidFill>
                  <a:schemeClr val="tx1"/>
                </a:solidFill>
              </a:rPr>
              <a:t>Spondyloarthritis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730837" y="3253843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Juvenile </a:t>
            </a:r>
            <a:r>
              <a:rPr lang="en-GB" sz="1500" dirty="0" err="1" smtClean="0">
                <a:solidFill>
                  <a:schemeClr val="tx1"/>
                </a:solidFill>
              </a:rPr>
              <a:t>Spondyloarthritis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230097" y="4285018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Psoriatic Arthritis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195460" y="4710550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Reactive Arthritis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262173" y="4162303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Acute Anterior Uveitis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773301" y="3117274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err="1" smtClean="0">
                <a:solidFill>
                  <a:schemeClr val="tx1"/>
                </a:solidFill>
              </a:rPr>
              <a:t>Eneteropathic</a:t>
            </a:r>
            <a:endParaRPr lang="en-GB" sz="15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39904" y="2303811"/>
            <a:ext cx="2228602" cy="1045029"/>
          </a:xfrm>
          <a:prstGeom prst="ellipse">
            <a:avLst/>
          </a:prstGeom>
          <a:solidFill>
            <a:schemeClr val="accent1">
              <a:lumMod val="60000"/>
              <a:lumOff val="4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solidFill>
                  <a:schemeClr val="tx1"/>
                </a:solidFill>
              </a:rPr>
              <a:t>Ankylosing Spondylitis</a:t>
            </a:r>
            <a:endParaRPr lang="en-GB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84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Epidimiology</a:t>
            </a:r>
            <a:r>
              <a:rPr lang="en-US" dirty="0" smtClean="0"/>
              <a:t> of </a:t>
            </a:r>
            <a:r>
              <a:rPr lang="en-US" dirty="0" err="1" smtClean="0"/>
              <a:t>PsA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half" idx="1"/>
          </p:nvPr>
        </p:nvSpPr>
        <p:spPr>
          <a:xfrm>
            <a:off x="5486400" y="1417638"/>
            <a:ext cx="6096000" cy="3526321"/>
          </a:xfrm>
        </p:spPr>
        <p:txBody>
          <a:bodyPr>
            <a:noAutofit/>
          </a:bodyPr>
          <a:lstStyle/>
          <a:p>
            <a:r>
              <a:rPr lang="en-US" sz="3600" dirty="0" smtClean="0"/>
              <a:t>10%</a:t>
            </a:r>
            <a:r>
              <a:rPr lang="en-US" sz="3600" baseline="30000" dirty="0" smtClean="0"/>
              <a:t>1-</a:t>
            </a:r>
            <a:r>
              <a:rPr lang="en-US" sz="3600" dirty="0" smtClean="0"/>
              <a:t>30%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 of all patients with skin psoriasis</a:t>
            </a:r>
          </a:p>
          <a:p>
            <a:r>
              <a:rPr lang="en-US" sz="3600" dirty="0" smtClean="0"/>
              <a:t>Joints can precede skin</a:t>
            </a:r>
            <a:r>
              <a:rPr lang="en-US" sz="3600" baseline="30000" dirty="0" smtClean="0"/>
              <a:t>2</a:t>
            </a:r>
            <a:endParaRPr lang="en-US" sz="3600" dirty="0" smtClean="0"/>
          </a:p>
          <a:p>
            <a:r>
              <a:rPr lang="en-US" sz="3600" dirty="0" smtClean="0"/>
              <a:t>&gt;50% polyarticular</a:t>
            </a:r>
            <a:r>
              <a:rPr lang="en-US" sz="3600" baseline="30000" dirty="0" smtClean="0"/>
              <a:t>2</a:t>
            </a:r>
            <a:endParaRPr lang="en-US" sz="3600" dirty="0" smtClean="0"/>
          </a:p>
          <a:p>
            <a:r>
              <a:rPr lang="en-US" sz="3600" dirty="0" smtClean="0"/>
              <a:t>20-30% get erosive arthritis</a:t>
            </a:r>
            <a:r>
              <a:rPr lang="en-US" sz="3600" baseline="30000" dirty="0" smtClean="0"/>
              <a:t>2</a:t>
            </a: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20256" r="20256"/>
          <a:stretch>
            <a:fillRect/>
          </a:stretch>
        </p:blipFill>
        <p:spPr>
          <a:xfrm>
            <a:off x="855854" y="1600200"/>
            <a:ext cx="4038600" cy="4525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32023" y="5664498"/>
            <a:ext cx="39486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1-Gelfand et </a:t>
            </a:r>
            <a:r>
              <a:rPr lang="en-US" dirty="0"/>
              <a:t>al</a:t>
            </a:r>
            <a:r>
              <a:rPr lang="en-US" dirty="0" smtClean="0"/>
              <a:t>. J Am </a:t>
            </a:r>
            <a:r>
              <a:rPr lang="en-US" dirty="0" err="1" smtClean="0"/>
              <a:t>Acad</a:t>
            </a:r>
            <a:r>
              <a:rPr lang="en-US" dirty="0" smtClean="0"/>
              <a:t> </a:t>
            </a:r>
            <a:r>
              <a:rPr lang="en-US" dirty="0" err="1" smtClean="0"/>
              <a:t>Derm</a:t>
            </a:r>
            <a:r>
              <a:rPr lang="en-US" dirty="0" smtClean="0"/>
              <a:t> 2005</a:t>
            </a:r>
          </a:p>
          <a:p>
            <a:r>
              <a:rPr lang="it-IT" dirty="0" smtClean="0"/>
              <a:t>2- Reich et al. Br </a:t>
            </a:r>
            <a:r>
              <a:rPr lang="it-IT" dirty="0" err="1"/>
              <a:t>J</a:t>
            </a:r>
            <a:r>
              <a:rPr lang="it-IT" dirty="0"/>
              <a:t> </a:t>
            </a:r>
            <a:r>
              <a:rPr lang="it-IT" dirty="0" err="1" smtClean="0"/>
              <a:t>Dermatol</a:t>
            </a:r>
            <a:r>
              <a:rPr lang="it-IT" dirty="0" smtClean="0"/>
              <a:t> 2009</a:t>
            </a:r>
          </a:p>
          <a:p>
            <a:r>
              <a:rPr lang="en-US" dirty="0" smtClean="0"/>
              <a:t>3- </a:t>
            </a:r>
            <a:r>
              <a:rPr lang="en-US" dirty="0" err="1" smtClean="0"/>
              <a:t>Gladman</a:t>
            </a:r>
            <a:r>
              <a:rPr lang="en-US" dirty="0" smtClean="0"/>
              <a:t> et al. </a:t>
            </a:r>
            <a:r>
              <a:rPr lang="en-US" dirty="0"/>
              <a:t>Ann Rheum </a:t>
            </a:r>
            <a:r>
              <a:rPr lang="en-US" dirty="0" smtClean="0"/>
              <a:t>Dis 2005</a:t>
            </a:r>
          </a:p>
          <a:p>
            <a:r>
              <a:rPr lang="en-US" dirty="0" smtClean="0"/>
              <a:t>4- </a:t>
            </a:r>
            <a:r>
              <a:rPr lang="en-US" dirty="0" err="1" smtClean="0"/>
              <a:t>Sokoll</a:t>
            </a:r>
            <a:r>
              <a:rPr lang="en-US" dirty="0" smtClean="0"/>
              <a:t> et al. J </a:t>
            </a:r>
            <a:r>
              <a:rPr lang="en-US" dirty="0" err="1" smtClean="0"/>
              <a:t>Rheumatol</a:t>
            </a:r>
            <a:r>
              <a:rPr lang="en-US" dirty="0" smtClean="0"/>
              <a:t> 2001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7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</TotalTime>
  <Words>1273</Words>
  <Application>Microsoft Macintosh PowerPoint</Application>
  <PresentationFormat>Widescreen</PresentationFormat>
  <Paragraphs>299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 Unicode MS</vt:lpstr>
      <vt:lpstr>ArialMT</vt:lpstr>
      <vt:lpstr>Calibri</vt:lpstr>
      <vt:lpstr>Helvetica Neue</vt:lpstr>
      <vt:lpstr>Mangal</vt:lpstr>
      <vt:lpstr>Times New Roman</vt:lpstr>
      <vt:lpstr>Arial</vt:lpstr>
      <vt:lpstr>Arial</vt:lpstr>
      <vt:lpstr>Office Theme</vt:lpstr>
      <vt:lpstr> Psoriatic arthritis &amp; IL-17A  Hussein Al-Mossawi MRCP DPhil Clinical Lecturer in Rheumatology, NDORMS Fellow and Lecturer in Pathology, St Edmund Hall University of Oxford</vt:lpstr>
      <vt:lpstr>Conflict of Interest</vt:lpstr>
      <vt:lpstr>Talk Overview</vt:lpstr>
      <vt:lpstr>Talk Overview</vt:lpstr>
      <vt:lpstr>Clinical Picture</vt:lpstr>
      <vt:lpstr>Comparison of Sero +ve and Sero –ve RA</vt:lpstr>
      <vt:lpstr>Diagnosis CASPAR Criteria</vt:lpstr>
      <vt:lpstr>Part of Spondyloarthritis family</vt:lpstr>
      <vt:lpstr>Epidimiology of PsA</vt:lpstr>
      <vt:lpstr>Age of onset</vt:lpstr>
      <vt:lpstr>Gender distribution</vt:lpstr>
      <vt:lpstr>Axial Involvement</vt:lpstr>
      <vt:lpstr>Nail involvement and enthesitis</vt:lpstr>
      <vt:lpstr>Scoring Enthesitis</vt:lpstr>
      <vt:lpstr>Extra-articular manifestations </vt:lpstr>
      <vt:lpstr>Higher co-morbidity in PsA compared to psoriasis without arthritis</vt:lpstr>
      <vt:lpstr>Significant impact on quality of life</vt:lpstr>
      <vt:lpstr>Talk Overview</vt:lpstr>
      <vt:lpstr>A role for HLA region</vt:lpstr>
      <vt:lpstr>Genetics overlapping but also distinct from psoriasis</vt:lpstr>
      <vt:lpstr>GWAS: Highlights T cell role</vt:lpstr>
      <vt:lpstr>GWAS: IL-23R polymorphims</vt:lpstr>
      <vt:lpstr>Talk Overview</vt:lpstr>
      <vt:lpstr>T cell Biology</vt:lpstr>
      <vt:lpstr>T cell maturation in the Thymus</vt:lpstr>
      <vt:lpstr>T cells can only see antigen presented on MHC</vt:lpstr>
      <vt:lpstr>T cell activation happens at the lymph node</vt:lpstr>
      <vt:lpstr>3 signals for T cell activation: Signal 1</vt:lpstr>
      <vt:lpstr>3 signals for T cell activation: Signal 2</vt:lpstr>
      <vt:lpstr>Signal 2 controlled by CTLA-4</vt:lpstr>
      <vt:lpstr>Signal 3 shaped the T helper response</vt:lpstr>
      <vt:lpstr>Expanded Th17 cells in patients</vt:lpstr>
      <vt:lpstr>IL-17A from both CD4 and CD8 cells SpA joint</vt:lpstr>
      <vt:lpstr>How does IL-17A contribute to inflammation?</vt:lpstr>
      <vt:lpstr>Concept of enthesis</vt:lpstr>
      <vt:lpstr>Resident cells at the enthesis</vt:lpstr>
      <vt:lpstr>The nail as an enthesis</vt:lpstr>
      <vt:lpstr>Dactylitis may be polyenthesitis</vt:lpstr>
      <vt:lpstr>Talk Overview</vt:lpstr>
      <vt:lpstr>Key Principle</vt:lpstr>
      <vt:lpstr>Treatment of SpA Axial Disease</vt:lpstr>
      <vt:lpstr>Efficacy especially good in TNF naive</vt:lpstr>
      <vt:lpstr>PowerPoint Presentation</vt:lpstr>
      <vt:lpstr>PowerPoint Presentation</vt:lpstr>
      <vt:lpstr>Phosphodiesterase 4 inhibition (TA433)</vt:lpstr>
      <vt:lpstr>PowerPoint Presentation</vt:lpstr>
      <vt:lpstr>Enthesitis and dactylitis</vt:lpstr>
      <vt:lpstr>Tight control is better</vt:lpstr>
      <vt:lpstr>Talk Overview</vt:lpstr>
      <vt:lpstr>36 year old male</vt:lpstr>
      <vt:lpstr>47 year old male</vt:lpstr>
      <vt:lpstr>64 year old female</vt:lpstr>
      <vt:lpstr>Questions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Biology of Ankylosing Spondylitis</dc:title>
  <dc:creator>Mohammad Al-mossawi</dc:creator>
  <cp:lastModifiedBy>Hussein Al-Mossawi</cp:lastModifiedBy>
  <cp:revision>106</cp:revision>
  <dcterms:created xsi:type="dcterms:W3CDTF">2014-10-08T07:07:45Z</dcterms:created>
  <dcterms:modified xsi:type="dcterms:W3CDTF">2017-11-23T12:43:58Z</dcterms:modified>
</cp:coreProperties>
</file>